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76" r:id="rId3"/>
    <p:sldId id="277" r:id="rId4"/>
    <p:sldId id="278" r:id="rId5"/>
    <p:sldId id="279" r:id="rId6"/>
    <p:sldId id="273" r:id="rId7"/>
    <p:sldId id="281" r:id="rId8"/>
    <p:sldId id="282" r:id="rId9"/>
    <p:sldId id="269" r:id="rId10"/>
    <p:sldId id="270" r:id="rId11"/>
    <p:sldId id="271" r:id="rId12"/>
    <p:sldId id="265" r:id="rId13"/>
    <p:sldId id="266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093"/>
    <a:srgbClr val="0F2741"/>
    <a:srgbClr val="001736"/>
    <a:srgbClr val="003374"/>
    <a:srgbClr val="173A8D"/>
    <a:srgbClr val="F1F1F1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9561" y="3322338"/>
            <a:ext cx="5692204" cy="78833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Классная работа.</a:t>
            </a:r>
            <a:br>
              <a:rPr lang="ru-RU" sz="4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Тема: Масштаб.</a:t>
            </a:r>
            <a:br>
              <a:rPr lang="ru-RU" sz="48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</a:br>
            <a:endParaRPr lang="en-US" sz="4800" b="1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4" y="287111"/>
            <a:ext cx="8564336" cy="102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4" y="1285875"/>
            <a:ext cx="66770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" y="2714625"/>
            <a:ext cx="68008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60" y="4238625"/>
            <a:ext cx="65817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321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844" y="2228850"/>
            <a:ext cx="7869891" cy="3809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Повторение </a:t>
            </a:r>
            <a:r>
              <a:rPr lang="ru-RU" sz="3200" b="1" dirty="0"/>
              <a:t>ранее изученного материала.</a:t>
            </a:r>
          </a:p>
          <a:p>
            <a:pPr marL="0" indent="0">
              <a:buNone/>
            </a:pPr>
            <a:r>
              <a:rPr lang="ru-RU" sz="3200" dirty="0"/>
              <a:t>а) Решить уравнение 7,8 : 2,6 = 4,5 : </a:t>
            </a:r>
            <a:r>
              <a:rPr lang="ru-RU" sz="3200" i="1" dirty="0"/>
              <a:t>х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/>
              <a:t>б) Решить задачу: </a:t>
            </a:r>
          </a:p>
          <a:p>
            <a:pPr marL="0" indent="0">
              <a:buNone/>
            </a:pPr>
            <a:r>
              <a:rPr lang="ru-RU" sz="3200" dirty="0"/>
              <a:t>На изготовление 14 деталей расходуется 16,8 кг металла. Сколько потребуется металла на изготовление 27 таких деталей?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8" y="180975"/>
            <a:ext cx="7530873" cy="192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55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447" y="195943"/>
            <a:ext cx="8556170" cy="59810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Решить задачу № 824 по рисунку 37 учебника.</a:t>
            </a:r>
          </a:p>
          <a:p>
            <a:r>
              <a:rPr lang="ru-RU" dirty="0" smtClean="0"/>
              <a:t>2. Решить задачу № 823.</a:t>
            </a:r>
          </a:p>
          <a:p>
            <a:r>
              <a:rPr lang="ru-RU" dirty="0" smtClean="0"/>
              <a:t>3. Решить задачу № 827 на доске и в тетрадях с помощью пропорции.</a:t>
            </a:r>
          </a:p>
          <a:p>
            <a:r>
              <a:rPr lang="ru-RU" dirty="0" smtClean="0"/>
              <a:t>4. Решить задачу № 828 (на доске решают два ученика, остальные в тетрадях).</a:t>
            </a:r>
          </a:p>
          <a:p>
            <a:r>
              <a:rPr lang="ru-RU" dirty="0" smtClean="0"/>
              <a:t>5. Решить задачу № 826 (б) самостоятельно.</a:t>
            </a:r>
          </a:p>
          <a:p>
            <a:r>
              <a:rPr lang="ru-RU" dirty="0" smtClean="0"/>
              <a:t>6. Повторение ранее изученного материала.</a:t>
            </a:r>
          </a:p>
          <a:p>
            <a:r>
              <a:rPr lang="ru-RU" dirty="0" smtClean="0"/>
              <a:t>а) Решить уравнение 7,8 : 2,6 = 4,5 : </a:t>
            </a:r>
            <a:r>
              <a:rPr lang="ru-RU" i="1" dirty="0" smtClean="0"/>
              <a:t>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б) Решить задачу: </a:t>
            </a:r>
          </a:p>
          <a:p>
            <a:r>
              <a:rPr lang="ru-RU" dirty="0" smtClean="0"/>
              <a:t>На изготовление 14 деталей расходуется 16,8 кг металла. Сколько потребуется металла на изготовление 27 таких деталей?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dirty="0" smtClean="0"/>
              <a:t>Домашнее задание:</a:t>
            </a:r>
            <a:endParaRPr lang="ru-RU" sz="5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5400" dirty="0" smtClean="0"/>
              <a:t> повторить теорию;</a:t>
            </a:r>
            <a:endParaRPr lang="ru-RU" sz="5400" dirty="0"/>
          </a:p>
          <a:p>
            <a:pPr>
              <a:buFont typeface="Wingdings" pitchFamily="2" charset="2"/>
              <a:buChar char="Ø"/>
            </a:pPr>
            <a:r>
              <a:rPr lang="ru-RU" sz="5400" dirty="0" smtClean="0"/>
              <a:t> № 585, 586, 587.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Итоги урока: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AutoNum type="arabicParenR"/>
            </a:pPr>
            <a:r>
              <a:rPr lang="ru-RU" sz="4400" b="1" dirty="0" smtClean="0">
                <a:solidFill>
                  <a:srgbClr val="002060"/>
                </a:solidFill>
              </a:rPr>
              <a:t>Что называют масштабом карты?</a:t>
            </a:r>
          </a:p>
          <a:p>
            <a:pPr marL="514350" indent="-514350" algn="ctr">
              <a:buAutoNum type="arabicParenR"/>
            </a:pPr>
            <a:endParaRPr lang="ru-RU" sz="4400" b="1" dirty="0" smtClean="0">
              <a:solidFill>
                <a:srgbClr val="002060"/>
              </a:solidFill>
            </a:endParaRPr>
          </a:p>
          <a:p>
            <a:pPr marL="514350" indent="-514350" algn="ctr">
              <a:buAutoNum type="arabicParenR"/>
            </a:pPr>
            <a:r>
              <a:rPr lang="ru-RU" sz="4400" b="1" dirty="0" smtClean="0">
                <a:solidFill>
                  <a:srgbClr val="002060"/>
                </a:solidFill>
              </a:rPr>
              <a:t>Где в практической деятельности человек пользуется этим понятием?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9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81000" y="5334000"/>
            <a:ext cx="1447800" cy="650875"/>
          </a:xfrm>
          <a:prstGeom prst="rect">
            <a:avLst/>
          </a:prstGeom>
          <a:solidFill>
            <a:srgbClr val="FFCC66"/>
          </a:solidFill>
          <a:ln w="952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3300"/>
                </a:solidFill>
                <a:latin typeface="Century Gothic" pitchFamily="34" charset="0"/>
              </a:rPr>
              <a:t>1 мм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733800" y="3810000"/>
            <a:ext cx="1371600" cy="650875"/>
          </a:xfrm>
          <a:prstGeom prst="rect">
            <a:avLst/>
          </a:prstGeom>
          <a:solidFill>
            <a:srgbClr val="FFCC66"/>
          </a:solidFill>
          <a:ln w="9525" algn="ctr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CC3300"/>
                </a:solidFill>
                <a:latin typeface="Century Gothic" pitchFamily="34" charset="0"/>
              </a:rPr>
              <a:t>1дм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239000" y="1524000"/>
            <a:ext cx="1371600" cy="650875"/>
          </a:xfrm>
          <a:prstGeom prst="rect">
            <a:avLst/>
          </a:prstGeom>
          <a:solidFill>
            <a:srgbClr val="FFCC66"/>
          </a:solidFill>
          <a:ln w="9525" algn="ctr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3300"/>
                </a:solidFill>
                <a:latin typeface="Century Gothic" pitchFamily="34" charset="0"/>
              </a:rPr>
              <a:t>1 км</a:t>
            </a:r>
          </a:p>
        </p:txBody>
      </p:sp>
      <p:sp>
        <p:nvSpPr>
          <p:cNvPr id="29704" name="Arc 8"/>
          <p:cNvSpPr>
            <a:spLocks/>
          </p:cNvSpPr>
          <p:nvPr/>
        </p:nvSpPr>
        <p:spPr bwMode="auto">
          <a:xfrm rot="7831450" flipH="1" flipV="1">
            <a:off x="5468144" y="2151856"/>
            <a:ext cx="1828800" cy="5730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CC66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Arc 9"/>
          <p:cNvSpPr>
            <a:spLocks/>
          </p:cNvSpPr>
          <p:nvPr/>
        </p:nvSpPr>
        <p:spPr bwMode="auto">
          <a:xfrm rot="7564921">
            <a:off x="6573044" y="2647156"/>
            <a:ext cx="2057400" cy="5730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6699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Arc 11"/>
          <p:cNvSpPr>
            <a:spLocks/>
          </p:cNvSpPr>
          <p:nvPr/>
        </p:nvSpPr>
        <p:spPr bwMode="auto">
          <a:xfrm rot="18662955" flipH="1" flipV="1">
            <a:off x="5158582" y="3890168"/>
            <a:ext cx="1085850" cy="4302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6699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981200" y="3581400"/>
            <a:ext cx="1143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6600"/>
                </a:solidFill>
                <a:latin typeface="Century Gothic" pitchFamily="34" charset="0"/>
                <a:cs typeface="Tahoma" pitchFamily="34" charset="0"/>
              </a:rPr>
              <a:t>•10</a:t>
            </a:r>
            <a:endParaRPr lang="en-US" sz="3600" b="1">
              <a:solidFill>
                <a:srgbClr val="CC6600"/>
              </a:solidFill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505200" y="2787650"/>
            <a:ext cx="1143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6600"/>
                </a:solidFill>
                <a:latin typeface="Century Gothic" pitchFamily="34" charset="0"/>
                <a:cs typeface="Tahoma" pitchFamily="34" charset="0"/>
              </a:rPr>
              <a:t>•10</a:t>
            </a:r>
            <a:endParaRPr lang="en-US" sz="3600" b="1">
              <a:solidFill>
                <a:srgbClr val="CC6600"/>
              </a:solidFill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800600" y="172085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6600"/>
                </a:solidFill>
                <a:latin typeface="Century Gothic" pitchFamily="34" charset="0"/>
                <a:cs typeface="Arial" charset="0"/>
              </a:rPr>
              <a:t>•</a:t>
            </a:r>
            <a:r>
              <a:rPr lang="ru-RU" sz="3600" b="1">
                <a:solidFill>
                  <a:srgbClr val="CC6600"/>
                </a:solidFill>
                <a:latin typeface="Century Gothic" pitchFamily="34" charset="0"/>
                <a:cs typeface="Tahoma" pitchFamily="34" charset="0"/>
              </a:rPr>
              <a:t>1000</a:t>
            </a:r>
            <a:endParaRPr lang="en-US" sz="3600" b="1">
              <a:solidFill>
                <a:srgbClr val="CC6600"/>
              </a:solidFill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257800" y="3124200"/>
            <a:ext cx="1371600" cy="650875"/>
          </a:xfrm>
          <a:prstGeom prst="rect">
            <a:avLst/>
          </a:prstGeom>
          <a:solidFill>
            <a:srgbClr val="FFCC66"/>
          </a:solidFill>
          <a:ln w="9525" algn="ctr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CC3300"/>
                </a:solidFill>
                <a:latin typeface="Century Gothic" pitchFamily="34" charset="0"/>
              </a:rPr>
              <a:t>1 м</a:t>
            </a:r>
          </a:p>
        </p:txBody>
      </p:sp>
      <p:sp>
        <p:nvSpPr>
          <p:cNvPr id="29712" name="Arc 16"/>
          <p:cNvSpPr>
            <a:spLocks/>
          </p:cNvSpPr>
          <p:nvPr/>
        </p:nvSpPr>
        <p:spPr bwMode="auto">
          <a:xfrm rot="7998821" flipH="1" flipV="1">
            <a:off x="896144" y="4742656"/>
            <a:ext cx="1066800" cy="7254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CC66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81000" y="4311650"/>
            <a:ext cx="1143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6600"/>
                </a:solidFill>
                <a:latin typeface="Century Gothic" pitchFamily="34" charset="0"/>
                <a:cs typeface="Tahoma" pitchFamily="34" charset="0"/>
              </a:rPr>
              <a:t>•10</a:t>
            </a:r>
            <a:endParaRPr lang="en-US" sz="3600" b="1">
              <a:solidFill>
                <a:srgbClr val="CC6600"/>
              </a:solidFill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7620000" y="301625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669900"/>
                </a:solidFill>
                <a:latin typeface="Century Gothic" pitchFamily="34" charset="0"/>
                <a:cs typeface="Arial" charset="0"/>
              </a:rPr>
              <a:t>:</a:t>
            </a:r>
            <a:r>
              <a:rPr lang="ru-RU" sz="3600" b="1">
                <a:solidFill>
                  <a:srgbClr val="669900"/>
                </a:solidFill>
                <a:latin typeface="Century Gothic" pitchFamily="34" charset="0"/>
                <a:cs typeface="Tahoma" pitchFamily="34" charset="0"/>
              </a:rPr>
              <a:t>1000</a:t>
            </a:r>
            <a:endParaRPr lang="en-US" sz="3600" b="1">
              <a:solidFill>
                <a:srgbClr val="669900"/>
              </a:solidFill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5867400" y="400685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669900"/>
                </a:solidFill>
                <a:latin typeface="Century Gothic" pitchFamily="34" charset="0"/>
                <a:cs typeface="Arial" charset="0"/>
              </a:rPr>
              <a:t>:</a:t>
            </a:r>
            <a:r>
              <a:rPr lang="ru-RU" sz="3600" b="1">
                <a:solidFill>
                  <a:srgbClr val="669900"/>
                </a:solidFill>
                <a:latin typeface="Century Gothic" pitchFamily="34" charset="0"/>
                <a:cs typeface="Tahoma" pitchFamily="34" charset="0"/>
              </a:rPr>
              <a:t>10</a:t>
            </a:r>
            <a:endParaRPr lang="en-US" sz="3600" b="1">
              <a:solidFill>
                <a:srgbClr val="669900"/>
              </a:solidFill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114800" y="47244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669900"/>
                </a:solidFill>
                <a:latin typeface="Century Gothic" pitchFamily="34" charset="0"/>
                <a:cs typeface="Arial" charset="0"/>
              </a:rPr>
              <a:t>:</a:t>
            </a:r>
            <a:r>
              <a:rPr lang="ru-RU" sz="3600" b="1">
                <a:solidFill>
                  <a:srgbClr val="669900"/>
                </a:solidFill>
                <a:latin typeface="Century Gothic" pitchFamily="34" charset="0"/>
                <a:cs typeface="Tahoma" pitchFamily="34" charset="0"/>
              </a:rPr>
              <a:t>10</a:t>
            </a:r>
            <a:endParaRPr lang="en-US" sz="3600" b="1">
              <a:solidFill>
                <a:srgbClr val="669900"/>
              </a:solidFill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2667000" y="54102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669900"/>
                </a:solidFill>
                <a:latin typeface="Century Gothic" pitchFamily="34" charset="0"/>
                <a:cs typeface="Arial" charset="0"/>
              </a:rPr>
              <a:t>:</a:t>
            </a:r>
            <a:r>
              <a:rPr lang="ru-RU" sz="3600" b="1">
                <a:solidFill>
                  <a:srgbClr val="669900"/>
                </a:solidFill>
                <a:latin typeface="Century Gothic" pitchFamily="34" charset="0"/>
                <a:cs typeface="Tahoma" pitchFamily="34" charset="0"/>
              </a:rPr>
              <a:t>10</a:t>
            </a:r>
            <a:endParaRPr lang="en-US" sz="3600" b="1">
              <a:solidFill>
                <a:srgbClr val="669900"/>
              </a:solidFill>
              <a:latin typeface="Century Gothic" pitchFamily="34" charset="0"/>
              <a:cs typeface="Tahoma" pitchFamily="34" charset="0"/>
            </a:endParaRP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2057400" y="4572000"/>
            <a:ext cx="1447800" cy="650875"/>
          </a:xfrm>
          <a:prstGeom prst="rect">
            <a:avLst/>
          </a:prstGeom>
          <a:solidFill>
            <a:srgbClr val="FFCC66"/>
          </a:solidFill>
          <a:ln w="9525" algn="ctr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3300"/>
                </a:solidFill>
                <a:latin typeface="Century Gothic" pitchFamily="34" charset="0"/>
              </a:rPr>
              <a:t>1 см</a:t>
            </a:r>
          </a:p>
        </p:txBody>
      </p:sp>
      <p:sp>
        <p:nvSpPr>
          <p:cNvPr id="29728" name="Arc 32"/>
          <p:cNvSpPr>
            <a:spLocks/>
          </p:cNvSpPr>
          <p:nvPr/>
        </p:nvSpPr>
        <p:spPr bwMode="auto">
          <a:xfrm rot="18662955" flipH="1" flipV="1">
            <a:off x="3482182" y="4595018"/>
            <a:ext cx="1085850" cy="4302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6699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29" name="Arc 33"/>
          <p:cNvSpPr>
            <a:spLocks/>
          </p:cNvSpPr>
          <p:nvPr/>
        </p:nvSpPr>
        <p:spPr bwMode="auto">
          <a:xfrm rot="18662955" flipH="1" flipV="1">
            <a:off x="1881982" y="5357018"/>
            <a:ext cx="1085850" cy="4302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6699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30" name="Arc 34"/>
          <p:cNvSpPr>
            <a:spLocks/>
          </p:cNvSpPr>
          <p:nvPr/>
        </p:nvSpPr>
        <p:spPr bwMode="auto">
          <a:xfrm rot="7998821" flipH="1" flipV="1">
            <a:off x="4020344" y="3142456"/>
            <a:ext cx="1066800" cy="7254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CC66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31" name="Arc 35"/>
          <p:cNvSpPr>
            <a:spLocks/>
          </p:cNvSpPr>
          <p:nvPr/>
        </p:nvSpPr>
        <p:spPr bwMode="auto">
          <a:xfrm rot="7998821" flipH="1" flipV="1">
            <a:off x="2420144" y="3980656"/>
            <a:ext cx="1066800" cy="7254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CC6600"/>
            </a:solidFill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32" name="AutoShape 3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81000" y="6248400"/>
            <a:ext cx="533400" cy="381000"/>
          </a:xfrm>
          <a:prstGeom prst="actionButtonReturn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2057400" y="53340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663300"/>
                </a:solidFill>
              </a:rPr>
              <a:t>М е р ы   д л и н ы</a:t>
            </a:r>
          </a:p>
        </p:txBody>
      </p:sp>
    </p:spTree>
    <p:extLst>
      <p:ext uri="{BB962C8B-B14F-4D97-AF65-F5344CB8AC3E}">
        <p14:creationId xmlns:p14="http://schemas.microsoft.com/office/powerpoint/2010/main" val="8673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1" grpId="0" animBg="1"/>
      <p:bldP spid="29702" grpId="0" animBg="1"/>
      <p:bldP spid="29704" grpId="0" animBg="1"/>
      <p:bldP spid="29705" grpId="0" animBg="1"/>
      <p:bldP spid="29707" grpId="0" animBg="1"/>
      <p:bldP spid="29708" grpId="0"/>
      <p:bldP spid="29709" grpId="0"/>
      <p:bldP spid="29710" grpId="0"/>
      <p:bldP spid="29711" grpId="0" animBg="1"/>
      <p:bldP spid="29712" grpId="0" animBg="1"/>
      <p:bldP spid="29713" grpId="0"/>
      <p:bldP spid="29714" grpId="0"/>
      <p:bldP spid="29715" grpId="0"/>
      <p:bldP spid="29717" grpId="0"/>
      <p:bldP spid="29718" grpId="0"/>
      <p:bldP spid="29725" grpId="0" animBg="1"/>
      <p:bldP spid="29728" grpId="0" animBg="1"/>
      <p:bldP spid="29729" grpId="0" animBg="1"/>
      <p:bldP spid="29730" grpId="0" animBg="1"/>
      <p:bldP spid="29731" grpId="0" animBg="1"/>
      <p:bldP spid="297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0" name="Rectangle 84"/>
          <p:cNvSpPr>
            <a:spLocks noChangeArrowheads="1"/>
          </p:cNvSpPr>
          <p:nvPr/>
        </p:nvSpPr>
        <p:spPr bwMode="auto">
          <a:xfrm>
            <a:off x="304800" y="4244975"/>
            <a:ext cx="457200" cy="517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663300"/>
                </a:solidFill>
                <a:latin typeface="Garamond" pitchFamily="18" charset="0"/>
              </a:rPr>
              <a:t>7.</a:t>
            </a:r>
          </a:p>
        </p:txBody>
      </p:sp>
      <p:sp>
        <p:nvSpPr>
          <p:cNvPr id="24658" name="Rectangle 82"/>
          <p:cNvSpPr>
            <a:spLocks noChangeArrowheads="1"/>
          </p:cNvSpPr>
          <p:nvPr/>
        </p:nvSpPr>
        <p:spPr bwMode="auto">
          <a:xfrm>
            <a:off x="304800" y="3714750"/>
            <a:ext cx="457200" cy="530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663300"/>
                </a:solidFill>
                <a:latin typeface="Garamond" pitchFamily="18" charset="0"/>
              </a:rPr>
              <a:t>6.</a:t>
            </a:r>
          </a:p>
        </p:txBody>
      </p:sp>
      <p:sp>
        <p:nvSpPr>
          <p:cNvPr id="24656" name="Rectangle 80"/>
          <p:cNvSpPr>
            <a:spLocks noChangeArrowheads="1"/>
          </p:cNvSpPr>
          <p:nvPr/>
        </p:nvSpPr>
        <p:spPr bwMode="auto">
          <a:xfrm>
            <a:off x="304800" y="3184525"/>
            <a:ext cx="4572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663300"/>
                </a:solidFill>
                <a:latin typeface="Garamond" pitchFamily="18" charset="0"/>
              </a:rPr>
              <a:t>5.</a:t>
            </a:r>
          </a:p>
        </p:txBody>
      </p:sp>
      <p:sp>
        <p:nvSpPr>
          <p:cNvPr id="24654" name="Rectangle 78"/>
          <p:cNvSpPr>
            <a:spLocks noChangeArrowheads="1"/>
          </p:cNvSpPr>
          <p:nvPr/>
        </p:nvSpPr>
        <p:spPr bwMode="auto">
          <a:xfrm>
            <a:off x="304800" y="2654300"/>
            <a:ext cx="457200" cy="530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663300"/>
                </a:solidFill>
                <a:latin typeface="Garamond" pitchFamily="18" charset="0"/>
              </a:rPr>
              <a:t>4.</a:t>
            </a:r>
          </a:p>
        </p:txBody>
      </p:sp>
      <p:sp>
        <p:nvSpPr>
          <p:cNvPr id="24652" name="Rectangle 76"/>
          <p:cNvSpPr>
            <a:spLocks noChangeArrowheads="1"/>
          </p:cNvSpPr>
          <p:nvPr/>
        </p:nvSpPr>
        <p:spPr bwMode="auto">
          <a:xfrm>
            <a:off x="304800" y="2124075"/>
            <a:ext cx="4572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663300"/>
                </a:solidFill>
                <a:latin typeface="Garamond" pitchFamily="18" charset="0"/>
              </a:rPr>
              <a:t>3.</a:t>
            </a:r>
          </a:p>
        </p:txBody>
      </p:sp>
      <p:sp>
        <p:nvSpPr>
          <p:cNvPr id="24650" name="Rectangle 74"/>
          <p:cNvSpPr>
            <a:spLocks noChangeArrowheads="1"/>
          </p:cNvSpPr>
          <p:nvPr/>
        </p:nvSpPr>
        <p:spPr bwMode="auto">
          <a:xfrm>
            <a:off x="304800" y="1593850"/>
            <a:ext cx="457200" cy="530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663300"/>
                </a:solidFill>
                <a:latin typeface="Garamond" pitchFamily="18" charset="0"/>
              </a:rPr>
              <a:t>2</a:t>
            </a:r>
            <a:r>
              <a:rPr lang="ru-RU" sz="2400" b="1" dirty="0">
                <a:solidFill>
                  <a:srgbClr val="663300"/>
                </a:solidFill>
                <a:latin typeface="GaramondCTT" pitchFamily="2" charset="0"/>
              </a:rPr>
              <a:t>.</a:t>
            </a:r>
          </a:p>
        </p:txBody>
      </p:sp>
      <p:sp>
        <p:nvSpPr>
          <p:cNvPr id="24648" name="Rectangle 72"/>
          <p:cNvSpPr>
            <a:spLocks noChangeArrowheads="1"/>
          </p:cNvSpPr>
          <p:nvPr/>
        </p:nvSpPr>
        <p:spPr bwMode="auto">
          <a:xfrm>
            <a:off x="304800" y="1063625"/>
            <a:ext cx="4572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663300"/>
                </a:solidFill>
                <a:latin typeface="Garamond" pitchFamily="18" charset="0"/>
              </a:rPr>
              <a:t>1.</a:t>
            </a:r>
          </a:p>
        </p:txBody>
      </p:sp>
      <p:sp>
        <p:nvSpPr>
          <p:cNvPr id="24646" name="Rectangle 70"/>
          <p:cNvSpPr>
            <a:spLocks noChangeArrowheads="1"/>
          </p:cNvSpPr>
          <p:nvPr/>
        </p:nvSpPr>
        <p:spPr bwMode="auto">
          <a:xfrm>
            <a:off x="304800" y="533400"/>
            <a:ext cx="457200" cy="530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762000" y="4244975"/>
            <a:ext cx="6553200" cy="517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800" b="1">
                <a:solidFill>
                  <a:srgbClr val="663300"/>
                </a:solidFill>
                <a:latin typeface="Garamond" pitchFamily="18" charset="0"/>
              </a:rPr>
              <a:t>2 м 64 см меньше, чем 300 см. </a:t>
            </a: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762000" y="3714750"/>
            <a:ext cx="6553200" cy="530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663300"/>
                </a:solidFill>
                <a:latin typeface="Garamond" pitchFamily="18" charset="0"/>
              </a:rPr>
              <a:t>Неверно, что  1 м = 10 дм.</a:t>
            </a: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762000" y="3184525"/>
            <a:ext cx="65532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663300"/>
                </a:solidFill>
                <a:latin typeface="Garamond" pitchFamily="18" charset="0"/>
              </a:rPr>
              <a:t>7 метров больше 7 дм в 7 раз.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762000" y="2654300"/>
            <a:ext cx="6553200" cy="530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663300"/>
                </a:solidFill>
                <a:latin typeface="Garamond" pitchFamily="18" charset="0"/>
              </a:rPr>
              <a:t>Полкилометра меньше 560 м.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762000" y="2124075"/>
            <a:ext cx="65532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800" b="1">
                <a:solidFill>
                  <a:srgbClr val="663300"/>
                </a:solidFill>
                <a:latin typeface="Garamond" pitchFamily="18" charset="0"/>
              </a:rPr>
              <a:t>3 м = 300 см.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762000" y="1593850"/>
            <a:ext cx="6553200" cy="530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2600" b="1">
                <a:solidFill>
                  <a:srgbClr val="663300"/>
                </a:solidFill>
                <a:latin typeface="Garamond" pitchFamily="18" charset="0"/>
              </a:rPr>
              <a:t>Рост человека может быть равен 13 136 мм.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62000" y="1063625"/>
            <a:ext cx="65532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800" b="1">
                <a:solidFill>
                  <a:srgbClr val="663300"/>
                </a:solidFill>
                <a:latin typeface="Garamond" pitchFamily="18" charset="0"/>
              </a:rPr>
              <a:t>Килограмм – не единица длины</a:t>
            </a:r>
            <a:r>
              <a:rPr lang="ru-RU" sz="2000" b="1">
                <a:latin typeface="GaramondCTT" pitchFamily="2" charset="0"/>
              </a:rPr>
              <a:t>.</a:t>
            </a:r>
            <a:endParaRPr lang="ru-RU" sz="280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62000" y="533400"/>
            <a:ext cx="6553200" cy="530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800" b="1">
                <a:solidFill>
                  <a:srgbClr val="663300"/>
                </a:solidFill>
                <a:latin typeface="Garamond" pitchFamily="18" charset="0"/>
              </a:rPr>
              <a:t>Высказывание</a:t>
            </a:r>
            <a:endParaRPr lang="ru-RU" sz="2800">
              <a:latin typeface="Garamond" pitchFamily="18" charset="0"/>
            </a:endParaRPr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>
            <a:off x="304800" y="4244975"/>
            <a:ext cx="457200" cy="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>
            <a:off x="7315200" y="533400"/>
            <a:ext cx="0" cy="422910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24647" name="Line 71"/>
          <p:cNvSpPr>
            <a:spLocks noChangeShapeType="1"/>
          </p:cNvSpPr>
          <p:nvPr/>
        </p:nvSpPr>
        <p:spPr bwMode="auto">
          <a:xfrm>
            <a:off x="762000" y="533400"/>
            <a:ext cx="0" cy="422910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>
            <a:off x="304800" y="533400"/>
            <a:ext cx="0" cy="422910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24895" name="Rectangle 319"/>
          <p:cNvSpPr>
            <a:spLocks noChangeArrowheads="1"/>
          </p:cNvSpPr>
          <p:nvPr/>
        </p:nvSpPr>
        <p:spPr bwMode="auto">
          <a:xfrm>
            <a:off x="7315200" y="4229100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>
                <a:solidFill>
                  <a:srgbClr val="FF3300"/>
                </a:solidFill>
                <a:latin typeface="GaramondCTT" pitchFamily="2" charset="0"/>
              </a:rPr>
              <a:t>Б</a:t>
            </a:r>
          </a:p>
        </p:txBody>
      </p:sp>
      <p:sp>
        <p:nvSpPr>
          <p:cNvPr id="24896" name="Rectangle 320"/>
          <p:cNvSpPr>
            <a:spLocks noChangeArrowheads="1"/>
          </p:cNvSpPr>
          <p:nvPr/>
        </p:nvSpPr>
        <p:spPr bwMode="auto">
          <a:xfrm>
            <a:off x="8077200" y="3695700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>
                <a:solidFill>
                  <a:srgbClr val="FF3300"/>
                </a:solidFill>
                <a:latin typeface="GaramondCTT" pitchFamily="2" charset="0"/>
              </a:rPr>
              <a:t>А</a:t>
            </a:r>
          </a:p>
        </p:txBody>
      </p:sp>
      <p:sp>
        <p:nvSpPr>
          <p:cNvPr id="24897" name="Rectangle 321"/>
          <p:cNvSpPr>
            <a:spLocks noChangeArrowheads="1"/>
          </p:cNvSpPr>
          <p:nvPr/>
        </p:nvSpPr>
        <p:spPr bwMode="auto">
          <a:xfrm>
            <a:off x="8077200" y="3162300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>
                <a:solidFill>
                  <a:srgbClr val="FF3300"/>
                </a:solidFill>
                <a:latin typeface="GaramondCTT" pitchFamily="2" charset="0"/>
              </a:rPr>
              <a:t>Т</a:t>
            </a:r>
          </a:p>
        </p:txBody>
      </p:sp>
      <p:sp>
        <p:nvSpPr>
          <p:cNvPr id="24898" name="Rectangle 322"/>
          <p:cNvSpPr>
            <a:spLocks noChangeArrowheads="1"/>
          </p:cNvSpPr>
          <p:nvPr/>
        </p:nvSpPr>
        <p:spPr bwMode="auto">
          <a:xfrm>
            <a:off x="7315200" y="2628900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>
                <a:solidFill>
                  <a:srgbClr val="FF3300"/>
                </a:solidFill>
                <a:latin typeface="GaramondCTT" pitchFamily="2" charset="0"/>
              </a:rPr>
              <a:t>Ш</a:t>
            </a:r>
          </a:p>
        </p:txBody>
      </p:sp>
      <p:sp>
        <p:nvSpPr>
          <p:cNvPr id="24899" name="Rectangle 323"/>
          <p:cNvSpPr>
            <a:spLocks noChangeArrowheads="1"/>
          </p:cNvSpPr>
          <p:nvPr/>
        </p:nvSpPr>
        <p:spPr bwMode="auto">
          <a:xfrm>
            <a:off x="7315200" y="2095500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>
                <a:solidFill>
                  <a:srgbClr val="FF3300"/>
                </a:solidFill>
                <a:latin typeface="GaramondCTT" pitchFamily="2" charset="0"/>
              </a:rPr>
              <a:t>С</a:t>
            </a:r>
          </a:p>
        </p:txBody>
      </p:sp>
      <p:sp>
        <p:nvSpPr>
          <p:cNvPr id="24900" name="Rectangle 324"/>
          <p:cNvSpPr>
            <a:spLocks noChangeArrowheads="1"/>
          </p:cNvSpPr>
          <p:nvPr/>
        </p:nvSpPr>
        <p:spPr bwMode="auto">
          <a:xfrm>
            <a:off x="8077200" y="1562100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>
                <a:solidFill>
                  <a:srgbClr val="FF3300"/>
                </a:solidFill>
                <a:latin typeface="GaramondCTT" pitchFamily="2" charset="0"/>
              </a:rPr>
              <a:t>А</a:t>
            </a:r>
          </a:p>
        </p:txBody>
      </p:sp>
      <p:sp>
        <p:nvSpPr>
          <p:cNvPr id="24901" name="Rectangle 325"/>
          <p:cNvSpPr>
            <a:spLocks noChangeArrowheads="1"/>
          </p:cNvSpPr>
          <p:nvPr/>
        </p:nvSpPr>
        <p:spPr bwMode="auto">
          <a:xfrm>
            <a:off x="7315200" y="1028700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>
                <a:solidFill>
                  <a:srgbClr val="FF3300"/>
                </a:solidFill>
                <a:latin typeface="GaramondCTT" pitchFamily="2" charset="0"/>
              </a:rPr>
              <a:t>М</a:t>
            </a:r>
          </a:p>
        </p:txBody>
      </p:sp>
      <p:sp>
        <p:nvSpPr>
          <p:cNvPr id="24888" name="Rectangle 312"/>
          <p:cNvSpPr>
            <a:spLocks noChangeArrowheads="1"/>
          </p:cNvSpPr>
          <p:nvPr/>
        </p:nvSpPr>
        <p:spPr bwMode="auto">
          <a:xfrm>
            <a:off x="8077200" y="4229100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4000" b="1">
                <a:solidFill>
                  <a:srgbClr val="FAB900"/>
                </a:solidFill>
                <a:sym typeface="Wingdings" pitchFamily="2" charset="2"/>
              </a:rPr>
              <a:t></a:t>
            </a:r>
          </a:p>
        </p:txBody>
      </p:sp>
      <p:sp>
        <p:nvSpPr>
          <p:cNvPr id="24889" name="Rectangle 313"/>
          <p:cNvSpPr>
            <a:spLocks noChangeArrowheads="1"/>
          </p:cNvSpPr>
          <p:nvPr/>
        </p:nvSpPr>
        <p:spPr bwMode="auto">
          <a:xfrm>
            <a:off x="8077200" y="2095500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4000" b="1">
                <a:solidFill>
                  <a:srgbClr val="FAB900"/>
                </a:solidFill>
                <a:sym typeface="Wingdings" pitchFamily="2" charset="2"/>
              </a:rPr>
              <a:t></a:t>
            </a:r>
          </a:p>
        </p:txBody>
      </p:sp>
      <p:sp>
        <p:nvSpPr>
          <p:cNvPr id="24890" name="Rectangle 314"/>
          <p:cNvSpPr>
            <a:spLocks noChangeArrowheads="1"/>
          </p:cNvSpPr>
          <p:nvPr/>
        </p:nvSpPr>
        <p:spPr bwMode="auto">
          <a:xfrm>
            <a:off x="7315200" y="3695700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4000" b="1">
                <a:solidFill>
                  <a:srgbClr val="FAB900"/>
                </a:solidFill>
                <a:sym typeface="Wingdings" pitchFamily="2" charset="2"/>
              </a:rPr>
              <a:t></a:t>
            </a:r>
          </a:p>
        </p:txBody>
      </p:sp>
      <p:sp>
        <p:nvSpPr>
          <p:cNvPr id="24891" name="Rectangle 315"/>
          <p:cNvSpPr>
            <a:spLocks noChangeArrowheads="1"/>
          </p:cNvSpPr>
          <p:nvPr/>
        </p:nvSpPr>
        <p:spPr bwMode="auto">
          <a:xfrm>
            <a:off x="8077200" y="2628900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4000" b="1">
                <a:solidFill>
                  <a:srgbClr val="FAB900"/>
                </a:solidFill>
                <a:sym typeface="Wingdings" pitchFamily="2" charset="2"/>
              </a:rPr>
              <a:t></a:t>
            </a:r>
          </a:p>
        </p:txBody>
      </p:sp>
      <p:sp>
        <p:nvSpPr>
          <p:cNvPr id="24892" name="Rectangle 316"/>
          <p:cNvSpPr>
            <a:spLocks noChangeArrowheads="1"/>
          </p:cNvSpPr>
          <p:nvPr/>
        </p:nvSpPr>
        <p:spPr bwMode="auto">
          <a:xfrm>
            <a:off x="7315200" y="3162300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4000" b="1">
                <a:solidFill>
                  <a:srgbClr val="FAB900"/>
                </a:solidFill>
                <a:sym typeface="Wingdings" pitchFamily="2" charset="2"/>
              </a:rPr>
              <a:t></a:t>
            </a:r>
          </a:p>
        </p:txBody>
      </p:sp>
      <p:sp>
        <p:nvSpPr>
          <p:cNvPr id="24893" name="Rectangle 317"/>
          <p:cNvSpPr>
            <a:spLocks noChangeArrowheads="1"/>
          </p:cNvSpPr>
          <p:nvPr/>
        </p:nvSpPr>
        <p:spPr bwMode="auto">
          <a:xfrm>
            <a:off x="7315200" y="1562100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 sz="4000" b="1">
                <a:solidFill>
                  <a:srgbClr val="FAB900"/>
                </a:solidFill>
                <a:sym typeface="Wingdings" pitchFamily="2" charset="2"/>
              </a:rPr>
              <a:t></a:t>
            </a:r>
          </a:p>
        </p:txBody>
      </p:sp>
      <p:sp>
        <p:nvSpPr>
          <p:cNvPr id="24894" name="Rectangle 318"/>
          <p:cNvSpPr>
            <a:spLocks noChangeArrowheads="1"/>
          </p:cNvSpPr>
          <p:nvPr/>
        </p:nvSpPr>
        <p:spPr bwMode="auto">
          <a:xfrm>
            <a:off x="8077200" y="1028700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4000" b="1">
                <a:solidFill>
                  <a:srgbClr val="FAB900"/>
                </a:solidFill>
                <a:sym typeface="Wingdings" pitchFamily="2" charset="2"/>
              </a:rPr>
              <a:t></a:t>
            </a: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8077200" y="4244975"/>
            <a:ext cx="762000" cy="517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7315200" y="4244975"/>
            <a:ext cx="762000" cy="517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8077200" y="3714750"/>
            <a:ext cx="762000" cy="530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7315200" y="3714750"/>
            <a:ext cx="762000" cy="530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8001000" y="3184525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7315200" y="3184525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8077200" y="2654300"/>
            <a:ext cx="762000" cy="530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7315200" y="2654300"/>
            <a:ext cx="762000" cy="530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8077200" y="2095500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7315200" y="2124075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8077200" y="1562100"/>
            <a:ext cx="762000" cy="530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7315200" y="1593850"/>
            <a:ext cx="762000" cy="530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8077200" y="1063625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7315200" y="1104900"/>
            <a:ext cx="762000" cy="5302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20000"/>
              </a:spcBef>
            </a:pPr>
            <a:endParaRPr lang="ru-RU" sz="280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8077200" y="533400"/>
            <a:ext cx="762000" cy="530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663300"/>
                </a:solidFill>
                <a:latin typeface="Garamond" pitchFamily="18" charset="0"/>
              </a:rPr>
              <a:t>Л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7315200" y="533400"/>
            <a:ext cx="762000" cy="530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2800" b="1">
                <a:solidFill>
                  <a:srgbClr val="663300"/>
                </a:solidFill>
                <a:latin typeface="Garamond" pitchFamily="18" charset="0"/>
              </a:rPr>
              <a:t>И</a:t>
            </a:r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304800" y="1063625"/>
            <a:ext cx="8534400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304800" y="1593850"/>
            <a:ext cx="8534400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>
            <a:off x="304800" y="2124075"/>
            <a:ext cx="8534400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24609" name="Line 33"/>
          <p:cNvSpPr>
            <a:spLocks noChangeShapeType="1"/>
          </p:cNvSpPr>
          <p:nvPr/>
        </p:nvSpPr>
        <p:spPr bwMode="auto">
          <a:xfrm>
            <a:off x="304800" y="2654300"/>
            <a:ext cx="8534400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>
            <a:off x="304800" y="3184525"/>
            <a:ext cx="8534400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24611" name="Line 35"/>
          <p:cNvSpPr>
            <a:spLocks noChangeShapeType="1"/>
          </p:cNvSpPr>
          <p:nvPr/>
        </p:nvSpPr>
        <p:spPr bwMode="auto">
          <a:xfrm>
            <a:off x="304800" y="3714750"/>
            <a:ext cx="8534400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24613" name="Line 37"/>
          <p:cNvSpPr>
            <a:spLocks noChangeShapeType="1"/>
          </p:cNvSpPr>
          <p:nvPr/>
        </p:nvSpPr>
        <p:spPr bwMode="auto">
          <a:xfrm>
            <a:off x="304800" y="4762500"/>
            <a:ext cx="8534400" cy="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>
            <a:off x="304800" y="533400"/>
            <a:ext cx="7772400" cy="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24684" name="Line 108"/>
          <p:cNvSpPr>
            <a:spLocks noChangeShapeType="1"/>
          </p:cNvSpPr>
          <p:nvPr/>
        </p:nvSpPr>
        <p:spPr bwMode="auto">
          <a:xfrm>
            <a:off x="8077200" y="1063625"/>
            <a:ext cx="0" cy="3698875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24685" name="Line 109"/>
          <p:cNvSpPr>
            <a:spLocks noChangeShapeType="1"/>
          </p:cNvSpPr>
          <p:nvPr/>
        </p:nvSpPr>
        <p:spPr bwMode="auto">
          <a:xfrm>
            <a:off x="8839200" y="1063625"/>
            <a:ext cx="0" cy="3698875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24683" name="Line 107"/>
          <p:cNvSpPr>
            <a:spLocks noChangeShapeType="1"/>
          </p:cNvSpPr>
          <p:nvPr/>
        </p:nvSpPr>
        <p:spPr bwMode="auto">
          <a:xfrm>
            <a:off x="8077200" y="533400"/>
            <a:ext cx="762000" cy="0"/>
          </a:xfrm>
          <a:prstGeom prst="line">
            <a:avLst/>
          </a:prstGeom>
          <a:noFill/>
          <a:ln w="38100" cap="sq">
            <a:solidFill>
              <a:srgbClr val="CC99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24616" name="Line 40"/>
          <p:cNvSpPr>
            <a:spLocks noChangeShapeType="1"/>
          </p:cNvSpPr>
          <p:nvPr/>
        </p:nvSpPr>
        <p:spPr bwMode="auto">
          <a:xfrm>
            <a:off x="8077200" y="533400"/>
            <a:ext cx="0" cy="530225"/>
          </a:xfrm>
          <a:prstGeom prst="line">
            <a:avLst/>
          </a:prstGeom>
          <a:noFill/>
          <a:ln w="38100" cap="sq">
            <a:solidFill>
              <a:srgbClr val="CC99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24617" name="Line 41"/>
          <p:cNvSpPr>
            <a:spLocks noChangeShapeType="1"/>
          </p:cNvSpPr>
          <p:nvPr/>
        </p:nvSpPr>
        <p:spPr bwMode="auto">
          <a:xfrm>
            <a:off x="8839200" y="533400"/>
            <a:ext cx="0" cy="530225"/>
          </a:xfrm>
          <a:prstGeom prst="line">
            <a:avLst/>
          </a:prstGeom>
          <a:noFill/>
          <a:ln w="38100" cap="sq">
            <a:solidFill>
              <a:srgbClr val="CC99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24856" name="Line 280"/>
          <p:cNvSpPr>
            <a:spLocks noChangeShapeType="1"/>
          </p:cNvSpPr>
          <p:nvPr/>
        </p:nvSpPr>
        <p:spPr bwMode="auto">
          <a:xfrm>
            <a:off x="762000" y="4244975"/>
            <a:ext cx="8077200" cy="0"/>
          </a:xfrm>
          <a:prstGeom prst="line">
            <a:avLst/>
          </a:prstGeom>
          <a:noFill/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9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3.69942E-6 L -0.68334 0.5828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4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0" y="291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-4.16185E-6 L -0.675 0.5052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4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00" y="252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2.02312E-6 L -0.5 0.4275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4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214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1.15607E-7 L -0.4 0.3498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4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175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2.25434E-6 L -0.39167 0.2721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4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0" y="136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4.39306E-6 L -0.3 0.1944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97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3.46821E-6 L -0.125 0.1167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4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04"/>
                  </p:tgtEl>
                </p:cond>
              </p:nextCondLst>
            </p:seq>
          </p:childTnLst>
        </p:cTn>
      </p:par>
    </p:tnLst>
    <p:bldLst>
      <p:bldP spid="24601" grpId="0" animBg="1"/>
      <p:bldP spid="24600" grpId="0" animBg="1"/>
      <p:bldP spid="24598" grpId="0" animBg="1"/>
      <p:bldP spid="24597" grpId="0" animBg="1"/>
      <p:bldP spid="24595" grpId="0" animBg="1"/>
      <p:bldP spid="24594" grpId="0" animBg="1"/>
      <p:bldP spid="24592" grpId="0" animBg="1"/>
      <p:bldP spid="24591" grpId="0" animBg="1"/>
      <p:bldP spid="24589" grpId="0" animBg="1"/>
      <p:bldP spid="24588" grpId="0" animBg="1"/>
      <p:bldP spid="24586" grpId="0" animBg="1"/>
      <p:bldP spid="245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i="1" smtClean="0">
                <a:solidFill>
                  <a:srgbClr val="0070C0"/>
                </a:solidFill>
              </a:rPr>
              <a:t>МАСШТАБ</a:t>
            </a:r>
            <a:endParaRPr lang="ru-RU" altLang="ru-RU" smtClean="0"/>
          </a:p>
        </p:txBody>
      </p:sp>
      <p:sp>
        <p:nvSpPr>
          <p:cNvPr id="17411" name="Rectangle 30"/>
          <p:cNvSpPr>
            <a:spLocks noGrp="1" noChangeArrowheads="1"/>
          </p:cNvSpPr>
          <p:nvPr>
            <p:ph sz="half" idx="4294967295"/>
          </p:nvPr>
        </p:nvSpPr>
        <p:spPr>
          <a:xfrm>
            <a:off x="685800" y="1447800"/>
            <a:ext cx="7696200" cy="4572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sz="2800" smtClean="0"/>
              <a:t> 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altLang="ru-RU" sz="2800" smtClean="0"/>
          </a:p>
          <a:p>
            <a:pPr marL="609600" indent="-609600" eaLnBrk="1" hangingPunct="1">
              <a:buClr>
                <a:srgbClr val="330066"/>
              </a:buClr>
              <a:buFont typeface="Wingdings" pitchFamily="2" charset="2"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именованный                                     </a:t>
            </a: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численный</a:t>
            </a:r>
          </a:p>
          <a:p>
            <a:pPr marL="609600" indent="-609600" eaLnBrk="1" hangingPunct="1">
              <a:buClr>
                <a:srgbClr val="330066"/>
              </a:buClr>
              <a:buFont typeface="Wingdings" pitchFamily="2" charset="2"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в 1 см – 30 км                                       </a:t>
            </a: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 :  3000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                              линейный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altLang="ru-RU" sz="280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53600" y="1905000"/>
            <a:ext cx="533400" cy="152400"/>
          </a:xfrm>
        </p:spPr>
        <p:txBody>
          <a:bodyPr>
            <a:normAutofit fontScale="25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6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600" smtClean="0"/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0" y="390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40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0" y="1085850"/>
            <a:ext cx="331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400" smtClean="0">
                <a:solidFill>
                  <a:srgbClr val="000000"/>
                </a:solidFill>
                <a:cs typeface="Times New Roman" pitchFamily="18" charset="0"/>
              </a:rPr>
              <a:t>   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0" y="17811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40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7417" name="Rectangle 13"/>
          <p:cNvSpPr>
            <a:spLocks noChangeArrowheads="1"/>
          </p:cNvSpPr>
          <p:nvPr/>
        </p:nvSpPr>
        <p:spPr bwMode="auto">
          <a:xfrm>
            <a:off x="0" y="24765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40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0" y="2941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7419" name="Rectangle 23"/>
          <p:cNvSpPr>
            <a:spLocks noChangeArrowheads="1"/>
          </p:cNvSpPr>
          <p:nvPr/>
        </p:nvSpPr>
        <p:spPr bwMode="auto">
          <a:xfrm>
            <a:off x="2432050" y="2579688"/>
            <a:ext cx="331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400" smtClean="0">
                <a:solidFill>
                  <a:srgbClr val="000000"/>
                </a:solidFill>
                <a:cs typeface="Times New Roman" pitchFamily="18" charset="0"/>
              </a:rPr>
              <a:t>   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7420" name="Rectangle 25"/>
          <p:cNvSpPr>
            <a:spLocks noChangeArrowheads="1"/>
          </p:cNvSpPr>
          <p:nvPr/>
        </p:nvSpPr>
        <p:spPr bwMode="auto">
          <a:xfrm>
            <a:off x="2432050" y="39703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140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 alt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17421" name="Object 3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916613" y="2454275"/>
          <a:ext cx="1163637" cy="2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613" y="2454275"/>
                        <a:ext cx="1163637" cy="248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133600" y="1358900"/>
            <a:ext cx="1933575" cy="12207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273550" y="1358900"/>
            <a:ext cx="0" cy="27638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495800" y="1384300"/>
            <a:ext cx="2514600" cy="1244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7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613274"/>
            <a:ext cx="44958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Участки земной поверхности, детали машин и многое другое изображают на бумаге в уменьшенном виде.</a:t>
            </a:r>
          </a:p>
          <a:p>
            <a:pPr algn="ctr">
              <a:buNone/>
            </a:pPr>
            <a:endParaRPr lang="ru-RU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Если на карте, плане или чертеже вы встретите такие отношения, то это масштаб карты, плана или чертежа.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71437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Масштаб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785794"/>
            <a:ext cx="8786874" cy="193357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dirty="0">
                <a:solidFill>
                  <a:srgbClr val="002060"/>
                </a:solidFill>
              </a:rPr>
              <a:t>    </a:t>
            </a:r>
            <a:r>
              <a:rPr lang="ru-RU" b="1" dirty="0">
                <a:solidFill>
                  <a:srgbClr val="002060"/>
                </a:solidFill>
              </a:rPr>
              <a:t>Отношение длины отрезка на карте к длине соответствующего отрезка на местности в действительности называют </a:t>
            </a:r>
            <a:r>
              <a:rPr lang="ru-RU" sz="3600" b="1" dirty="0">
                <a:solidFill>
                  <a:srgbClr val="002060"/>
                </a:solidFill>
              </a:rPr>
              <a:t>масштабом.</a:t>
            </a:r>
          </a:p>
        </p:txBody>
      </p:sp>
      <p:pic>
        <p:nvPicPr>
          <p:cNvPr id="51204" name="Picture 4" descr="Untitled-Scanned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786058"/>
            <a:ext cx="359205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чертеж машины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4825819" cy="3786214"/>
          </a:xfrm>
          <a:prstGeom prst="rect">
            <a:avLst/>
          </a:prstGeom>
          <a:noFill/>
          <a:ln w="28575">
            <a:solidFill>
              <a:srgbClr val="969696"/>
            </a:solidFill>
            <a:miter lim="800000"/>
            <a:headEnd/>
            <a:tailEnd/>
          </a:ln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676400" y="571500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2"/>
                </a:solidFill>
              </a:rPr>
              <a:t>Масштаб 1:20</a:t>
            </a:r>
          </a:p>
        </p:txBody>
      </p:sp>
    </p:spTree>
    <p:extLst>
      <p:ext uri="{BB962C8B-B14F-4D97-AF65-F5344CB8AC3E}">
        <p14:creationId xmlns:p14="http://schemas.microsoft.com/office/powerpoint/2010/main" val="3635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  <p:bldP spid="512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198" y="457200"/>
            <a:ext cx="8229600" cy="71437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Масштабность в композиции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785794"/>
            <a:ext cx="8786874" cy="193357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dirty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2050" name="Picture 2" descr="Масштаб в композиции на фотограф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49" y="1509157"/>
            <a:ext cx="5651262" cy="460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8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198" y="457200"/>
            <a:ext cx="8229600" cy="71437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Масштабность в композиции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785794"/>
            <a:ext cx="8786874" cy="193357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dirty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3074" name="Picture 2" descr="Композиция в рисунке. Основы композиции в учебном рисунке. — Ghenadie Sontu  Fine 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32" y="1475015"/>
            <a:ext cx="5477782" cy="48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4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/>
        </p:blipFill>
        <p:spPr bwMode="auto">
          <a:xfrm>
            <a:off x="220435" y="563336"/>
            <a:ext cx="8343901" cy="253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5" y="3098378"/>
            <a:ext cx="8433708" cy="196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380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Формула</vt:lpstr>
      <vt:lpstr>Классная работа. Тема: Масштаб. </vt:lpstr>
      <vt:lpstr>Презентация PowerPoint</vt:lpstr>
      <vt:lpstr>Презентация PowerPoint</vt:lpstr>
      <vt:lpstr>МАСШТАБ</vt:lpstr>
      <vt:lpstr>Презентация PowerPoint</vt:lpstr>
      <vt:lpstr>Масштаб</vt:lpstr>
      <vt:lpstr>Масштабность в композиции</vt:lpstr>
      <vt:lpstr>Масштабность в композиции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  <vt:lpstr>Итоги урока: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Dzz</cp:lastModifiedBy>
  <cp:revision>66</cp:revision>
  <dcterms:created xsi:type="dcterms:W3CDTF">2016-11-18T14:12:19Z</dcterms:created>
  <dcterms:modified xsi:type="dcterms:W3CDTF">2023-11-06T13:45:50Z</dcterms:modified>
</cp:coreProperties>
</file>